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1" r:id="rId5"/>
    <p:sldId id="262" r:id="rId6"/>
    <p:sldId id="260" r:id="rId7"/>
    <p:sldId id="263" r:id="rId8"/>
    <p:sldId id="264" r:id="rId9"/>
    <p:sldId id="267" r:id="rId10"/>
    <p:sldId id="265" r:id="rId11"/>
    <p:sldId id="266" r:id="rId12"/>
    <p:sldId id="268" r:id="rId13"/>
    <p:sldId id="269" r:id="rId14"/>
    <p:sldId id="270" r:id="rId15"/>
    <p:sldId id="271" r:id="rId16"/>
    <p:sldId id="257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9" r:id="rId27"/>
    <p:sldId id="281" r:id="rId28"/>
    <p:sldId id="282" r:id="rId29"/>
    <p:sldId id="284" r:id="rId30"/>
    <p:sldId id="283" r:id="rId31"/>
    <p:sldId id="285" r:id="rId32"/>
    <p:sldId id="286" r:id="rId33"/>
    <p:sldId id="292" r:id="rId34"/>
    <p:sldId id="293" r:id="rId35"/>
    <p:sldId id="290" r:id="rId36"/>
    <p:sldId id="291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514B25"/>
    <a:srgbClr val="D22E80"/>
    <a:srgbClr val="302C16"/>
    <a:srgbClr val="FFCC66"/>
    <a:srgbClr val="CC854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94" d="100"/>
          <a:sy n="94" d="100"/>
        </p:scale>
        <p:origin x="-24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64233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5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D12E8DC5-B1B6-4362-9685-593B7B7DD75F}" type="datetimeFigureOut">
              <a:rPr lang="fr-FR" smtClean="0"/>
              <a:pPr/>
              <a:t>15/03/2017</a:t>
            </a:fld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60AAD3A-42F3-4003-AEB8-D8DDBB7223C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  <p:transition spd="med" advClick="0" advTm="7000">
    <p:checke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2E8DC5-B1B6-4362-9685-593B7B7DD75F}" type="datetimeFigureOut">
              <a:rPr lang="fr-FR" smtClean="0"/>
              <a:pPr/>
              <a:t>15/03/2017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AAD3A-42F3-4003-AEB8-D8DDBB7223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>
    <p:checke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2E8DC5-B1B6-4362-9685-593B7B7DD75F}" type="datetimeFigureOut">
              <a:rPr lang="fr-FR" smtClean="0"/>
              <a:pPr/>
              <a:t>15/03/2017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AAD3A-42F3-4003-AEB8-D8DDBB7223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2E8DC5-B1B6-4362-9685-593B7B7DD75F}" type="datetimeFigureOut">
              <a:rPr lang="fr-FR" smtClean="0"/>
              <a:pPr/>
              <a:t>15/03/2017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AAD3A-42F3-4003-AEB8-D8DDBB7223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287714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D12E8DC5-B1B6-4362-9685-593B7B7DD75F}" type="datetimeFigureOut">
              <a:rPr lang="fr-FR" smtClean="0"/>
              <a:pPr/>
              <a:t>15/03/2017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60AAD3A-42F3-4003-AEB8-D8DDBB7223C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  <p:transition spd="med" advClick="0" advTm="7000">
    <p:checke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2E8DC5-B1B6-4362-9685-593B7B7DD75F}" type="datetimeFigureOut">
              <a:rPr lang="fr-FR" smtClean="0"/>
              <a:pPr/>
              <a:t>15/03/2017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E60AAD3A-42F3-4003-AEB8-D8DDBB7223C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 advClick="0" advTm="7000"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2E8DC5-B1B6-4362-9685-593B7B7DD75F}" type="datetimeFigureOut">
              <a:rPr lang="fr-FR" smtClean="0"/>
              <a:pPr/>
              <a:t>15/03/2017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E60AAD3A-42F3-4003-AEB8-D8DDBB7223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>
    <p:checke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2E8DC5-B1B6-4362-9685-593B7B7DD75F}" type="datetimeFigureOut">
              <a:rPr lang="fr-FR" smtClean="0"/>
              <a:pPr/>
              <a:t>15/03/2017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AAD3A-42F3-4003-AEB8-D8DDBB7223C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 advClick="0" advTm="7000"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2E8DC5-B1B6-4362-9685-593B7B7DD75F}" type="datetimeFigureOut">
              <a:rPr lang="fr-FR" smtClean="0"/>
              <a:pPr/>
              <a:t>15/03/2017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AAD3A-42F3-4003-AEB8-D8DDBB7223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>
    <p:checke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D12E8DC5-B1B6-4362-9685-593B7B7DD75F}" type="datetimeFigureOut">
              <a:rPr lang="fr-FR" smtClean="0"/>
              <a:pPr/>
              <a:t>15/03/2017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60AAD3A-42F3-4003-AEB8-D8DDBB7223C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  <p:transition spd="med" advClick="0" advTm="7000">
    <p:checke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D12E8DC5-B1B6-4362-9685-593B7B7DD75F}" type="datetimeFigureOut">
              <a:rPr lang="fr-FR" smtClean="0"/>
              <a:pPr/>
              <a:t>15/03/2017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60AAD3A-42F3-4003-AEB8-D8DDBB7223C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  <p:transition spd="med" advClick="0" advTm="7000"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FFC000"/>
            </a:gs>
            <a:gs pos="13000">
              <a:srgbClr val="F8B049"/>
            </a:gs>
            <a:gs pos="20000">
              <a:srgbClr val="F8B049">
                <a:alpha val="71000"/>
              </a:srgbClr>
            </a:gs>
            <a:gs pos="63000">
              <a:srgbClr val="FEE7F2"/>
            </a:gs>
            <a:gs pos="63000">
              <a:srgbClr val="FEE7F2"/>
            </a:gs>
            <a:gs pos="42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3" y="147085"/>
            <a:ext cx="8810847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D12E8DC5-B1B6-4362-9685-593B7B7DD75F}" type="datetimeFigureOut">
              <a:rPr lang="fr-FR" smtClean="0"/>
              <a:pPr/>
              <a:t>15/03/2017</a:t>
            </a:fld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E60AAD3A-42F3-4003-AEB8-D8DDBB7223C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7000">
    <p:checker dir="vert"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7772400" cy="1281385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MEDIAGORA</a:t>
            </a:r>
            <a:br>
              <a:rPr lang="fr-FR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</a:br>
            <a:r>
              <a:rPr lang="fr-FR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Saint Julien de </a:t>
            </a:r>
            <a:r>
              <a:rPr lang="fr-FR" dirty="0" err="1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Civry</a:t>
            </a:r>
            <a:endParaRPr lang="fr-FR" dirty="0">
              <a:solidFill>
                <a:srgbClr val="D22E8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IMG_1855.jpg"/>
          <p:cNvPicPr>
            <a:picLocks noChangeAspect="1"/>
          </p:cNvPicPr>
          <p:nvPr/>
        </p:nvPicPr>
        <p:blipFill>
          <a:blip r:embed="rId2" cstate="print"/>
          <a:srcRect l="3538" r="5113" b="10226"/>
          <a:stretch>
            <a:fillRect/>
          </a:stretch>
        </p:blipFill>
        <p:spPr>
          <a:xfrm>
            <a:off x="1471866" y="1628801"/>
            <a:ext cx="7492623" cy="490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323530" y="2060848"/>
            <a:ext cx="1351267" cy="374441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FR" sz="3600" b="1" kern="0" spc="-40" dirty="0" smtClean="0">
                <a:solidFill>
                  <a:schemeClr val="accent4">
                    <a:lumMod val="50000"/>
                  </a:schemeClr>
                </a:solidFill>
                <a:latin typeface="Tw Cen MT Condensed Extra Bold" pitchFamily="34" charset="0"/>
                <a:cs typeface="Aharoni" pitchFamily="2" charset="-79"/>
              </a:rPr>
              <a:t>Les</a:t>
            </a:r>
            <a:r>
              <a:rPr lang="fr-FR" sz="3600" b="1" kern="100" spc="-40" dirty="0" smtClean="0">
                <a:solidFill>
                  <a:schemeClr val="accent4">
                    <a:lumMod val="50000"/>
                  </a:schemeClr>
                </a:solidFill>
                <a:latin typeface="Tw Cen MT Condensed Extra Bold" pitchFamily="34" charset="0"/>
                <a:cs typeface="Aharoni" pitchFamily="2" charset="-79"/>
              </a:rPr>
              <a:t> étapes</a:t>
            </a:r>
            <a:endParaRPr lang="fr-FR" sz="3600" b="1" kern="100" spc="-40" dirty="0">
              <a:solidFill>
                <a:schemeClr val="accent4">
                  <a:lumMod val="50000"/>
                </a:schemeClr>
              </a:solidFill>
              <a:latin typeface="Tw Cen MT Condensed Extra Bold" pitchFamily="34" charset="0"/>
              <a:cs typeface="Aharoni" pitchFamily="2" charset="-79"/>
            </a:endParaRPr>
          </a:p>
        </p:txBody>
      </p:sp>
      <p:pic>
        <p:nvPicPr>
          <p:cNvPr id="14338" name="Picture 2" descr="Résultat de recherche d'images pour &quot;icone livres&quot;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22066">
            <a:off x="83557" y="344204"/>
            <a:ext cx="1296144" cy="1296144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4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1"/>
            <a:ext cx="4716016" cy="3144011"/>
          </a:xfrm>
          <a:prstGeom prst="rect">
            <a:avLst/>
          </a:prstGeom>
        </p:spPr>
      </p:pic>
      <p:pic>
        <p:nvPicPr>
          <p:cNvPr id="4" name="Image 3" descr="IMG_14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3319" y="2804592"/>
            <a:ext cx="5797153" cy="386476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860032" y="332657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514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Avril </a:t>
            </a:r>
            <a:r>
              <a:rPr lang="fr-FR" sz="2400" b="1" dirty="0" smtClean="0">
                <a:solidFill>
                  <a:srgbClr val="514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2016</a:t>
            </a:r>
          </a:p>
          <a:p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Dalle coulée, préparation du doublage et de l’isolation des murs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7000"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557" y="764704"/>
            <a:ext cx="8568444" cy="571229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116632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D22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Un espace ouvert entre l’agence postale et la </a:t>
            </a:r>
            <a:r>
              <a:rPr lang="fr-FR" sz="2000" dirty="0" err="1" smtClean="0">
                <a:solidFill>
                  <a:srgbClr val="D22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médiagora</a:t>
            </a:r>
            <a:endParaRPr lang="fr-FR" sz="2000" dirty="0">
              <a:solidFill>
                <a:srgbClr val="D22E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5733256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Aharoni" pitchFamily="2" charset="-79"/>
                <a:cs typeface="Aharoni" pitchFamily="2" charset="-79"/>
              </a:rPr>
              <a:t>Emplacement de la future agence postale</a:t>
            </a:r>
            <a:endParaRPr lang="fr-FR" sz="2000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14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2945904"/>
            <a:ext cx="5868144" cy="3912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1" descr="IMG_14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632"/>
            <a:ext cx="496855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5436096" y="2276873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Les 2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fr-F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Baies vitrées côté Ouest de la future bibliothèque</a:t>
            </a:r>
            <a:endParaRPr lang="fr-FR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8000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5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5208" y="188641"/>
            <a:ext cx="7128792" cy="47525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44008" y="5085185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doublage de tous les murs, ce qui réduit beaucoup l’espace</a:t>
            </a:r>
            <a:endParaRPr lang="fr-FR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Image 4" descr="IMG_16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717033"/>
            <a:ext cx="4355976" cy="2903984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179512" y="548680"/>
            <a:ext cx="2016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Début Mai </a:t>
            </a:r>
            <a:r>
              <a:rPr lang="fr-FR" sz="3600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2016</a:t>
            </a:r>
            <a:r>
              <a:rPr lang="fr-FR" sz="3600" dirty="0" smtClean="0">
                <a:latin typeface="Aharoni" pitchFamily="2" charset="-79"/>
                <a:cs typeface="Aharoni" pitchFamily="2" charset="-79"/>
              </a:rPr>
              <a:t> </a:t>
            </a:r>
            <a:endParaRPr lang="fr-FR" sz="3600" dirty="0"/>
          </a:p>
        </p:txBody>
      </p:sp>
    </p:spTree>
  </p:cSld>
  <p:clrMapOvr>
    <a:masterClrMapping/>
  </p:clrMapOvr>
  <p:transition spd="med" advClick="0" advTm="8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559.jpg"/>
          <p:cNvPicPr>
            <a:picLocks noChangeAspect="1"/>
          </p:cNvPicPr>
          <p:nvPr/>
        </p:nvPicPr>
        <p:blipFill>
          <a:blip r:embed="rId2" cstate="print"/>
          <a:srcRect l="6853"/>
          <a:stretch>
            <a:fillRect/>
          </a:stretch>
        </p:blipFill>
        <p:spPr>
          <a:xfrm>
            <a:off x="1403648" y="4289593"/>
            <a:ext cx="3224419" cy="2307759"/>
          </a:xfrm>
          <a:prstGeom prst="rect">
            <a:avLst/>
          </a:prstGeom>
        </p:spPr>
      </p:pic>
      <p:pic>
        <p:nvPicPr>
          <p:cNvPr id="3" name="Image 2" descr="IMG_15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4603440" cy="3068960"/>
          </a:xfrm>
          <a:prstGeom prst="rect">
            <a:avLst/>
          </a:prstGeom>
        </p:spPr>
      </p:pic>
      <p:pic>
        <p:nvPicPr>
          <p:cNvPr id="4" name="Image 3" descr="IMG_15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0"/>
            <a:ext cx="4572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Mai </a:t>
            </a:r>
            <a:r>
              <a:rPr lang="fr-FR" sz="3600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2016</a:t>
            </a:r>
            <a:r>
              <a:rPr lang="fr-FR" sz="3600" dirty="0" smtClean="0">
                <a:latin typeface="Aharoni" pitchFamily="2" charset="-79"/>
                <a:cs typeface="Aharoni" pitchFamily="2" charset="-79"/>
              </a:rPr>
              <a:t> </a:t>
            </a:r>
            <a:endParaRPr lang="fr-FR" sz="3600" dirty="0"/>
          </a:p>
        </p:txBody>
      </p:sp>
    </p:spTree>
  </p:cSld>
  <p:clrMapOvr>
    <a:masterClrMapping/>
  </p:clrMapOvr>
  <p:transition spd="med" advClick="0" advTm="6000"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6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2564904"/>
            <a:ext cx="5868144" cy="3912096"/>
          </a:xfrm>
          <a:prstGeom prst="rect">
            <a:avLst/>
          </a:prstGeom>
        </p:spPr>
      </p:pic>
      <p:pic>
        <p:nvPicPr>
          <p:cNvPr id="3" name="Image 2" descr="IMG_16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48680"/>
            <a:ext cx="3006080" cy="45091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419872" y="548680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Côté extérieur : enduit fini sur le pignon, préparation pour le toit plat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1560" y="530120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D22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Mai </a:t>
            </a:r>
            <a:r>
              <a:rPr lang="fr-FR" sz="3600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2016</a:t>
            </a:r>
            <a:r>
              <a:rPr lang="fr-FR" sz="3600" dirty="0" smtClean="0">
                <a:latin typeface="Aharoni" pitchFamily="2" charset="-79"/>
                <a:cs typeface="Aharoni" pitchFamily="2" charset="-79"/>
              </a:rPr>
              <a:t> </a:t>
            </a:r>
            <a:endParaRPr lang="fr-FR" sz="3600" dirty="0"/>
          </a:p>
        </p:txBody>
      </p:sp>
    </p:spTree>
  </p:cSld>
  <p:clrMapOvr>
    <a:masterClrMapping/>
  </p:clrMapOvr>
  <p:transition spd="med" advClick="0" advTm="8000">
    <p:cover dir="l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6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6405" y="0"/>
            <a:ext cx="6007596" cy="400506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Image 2" descr="IMG_1625.jpg"/>
          <p:cNvPicPr>
            <a:picLocks noChangeAspect="1"/>
          </p:cNvPicPr>
          <p:nvPr/>
        </p:nvPicPr>
        <p:blipFill>
          <a:blip r:embed="rId3" cstate="print"/>
          <a:srcRect b="25850"/>
          <a:stretch>
            <a:fillRect/>
          </a:stretch>
        </p:blipFill>
        <p:spPr>
          <a:xfrm>
            <a:off x="1" y="2393505"/>
            <a:ext cx="4013951" cy="446449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ZoneTexte 3"/>
          <p:cNvSpPr txBox="1"/>
          <p:nvPr/>
        </p:nvSpPr>
        <p:spPr>
          <a:xfrm>
            <a:off x="4716016" y="3429001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haroni" pitchFamily="2" charset="-79"/>
                <a:cs typeface="Aharoni" pitchFamily="2" charset="-79"/>
              </a:rPr>
              <a:t>A l’arrière </a:t>
            </a:r>
            <a:r>
              <a:rPr lang="fr-FR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de la </a:t>
            </a:r>
            <a:r>
              <a:rPr lang="fr-FR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médiagora</a:t>
            </a:r>
            <a:r>
              <a:rPr lang="fr-FR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, </a:t>
            </a:r>
            <a:r>
              <a:rPr lang="fr-FR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sortie de secours et petit dégagement. </a:t>
            </a:r>
            <a:endParaRPr lang="fr-FR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7504" y="2852936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Enduit et toit plat sur le local technique de la cour principale</a:t>
            </a:r>
            <a:endParaRPr lang="fr-FR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8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6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429001"/>
            <a:ext cx="4644516" cy="3096344"/>
          </a:xfrm>
          <a:prstGeom prst="rect">
            <a:avLst/>
          </a:prstGeom>
        </p:spPr>
      </p:pic>
      <p:pic>
        <p:nvPicPr>
          <p:cNvPr id="3" name="Image 2" descr="IMG_16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429001"/>
            <a:ext cx="4499992" cy="3096344"/>
          </a:xfrm>
          <a:prstGeom prst="rect">
            <a:avLst/>
          </a:prstGeom>
        </p:spPr>
      </p:pic>
      <p:pic>
        <p:nvPicPr>
          <p:cNvPr id="4" name="Image 3" descr="IMG_16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0"/>
            <a:ext cx="5004048" cy="333603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908720"/>
            <a:ext cx="18722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Mi-</a:t>
            </a:r>
            <a:r>
              <a:rPr lang="fr-F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Juin</a:t>
            </a:r>
            <a:r>
              <a:rPr lang="fr-F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: Fin des enduits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7000"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7" y="2"/>
            <a:ext cx="4427983" cy="3320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 descr="IMG_07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7508" y="3429000"/>
            <a:ext cx="4416493" cy="3312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 descr="IMG_07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412777"/>
            <a:ext cx="4512500" cy="338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467544" y="404665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 Printemps </a:t>
            </a:r>
            <a:r>
              <a:rPr lang="fr-FR" sz="2800" dirty="0" smtClean="0">
                <a:solidFill>
                  <a:srgbClr val="D22E80"/>
                </a:solidFill>
                <a:latin typeface="Arial Black" pitchFamily="34" charset="0"/>
                <a:cs typeface="Aharoni" pitchFamily="2" charset="-79"/>
              </a:rPr>
              <a:t>2015</a:t>
            </a:r>
            <a:r>
              <a:rPr lang="fr-FR" sz="2800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, </a:t>
            </a:r>
          </a:p>
          <a:p>
            <a:r>
              <a:rPr lang="fr-FR" sz="2800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le rachat du b</a:t>
            </a:r>
            <a:r>
              <a:rPr lang="fr-FR" sz="2800" b="1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â</a:t>
            </a:r>
            <a:r>
              <a:rPr lang="fr-FR" sz="2800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timent</a:t>
            </a:r>
            <a:endParaRPr lang="fr-FR" sz="2800" dirty="0">
              <a:solidFill>
                <a:srgbClr val="D22E8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8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split orient="vert"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1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52120" cy="376808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" name="Image 1" descr="IMG_16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1820" y="2924944"/>
            <a:ext cx="5899584" cy="393305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ZoneTexte 3"/>
          <p:cNvSpPr txBox="1"/>
          <p:nvPr/>
        </p:nvSpPr>
        <p:spPr>
          <a:xfrm>
            <a:off x="5868144" y="332656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Juillet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: isolation de l’agence postale et la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médiagora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2170584" cy="11430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Aharoni" pitchFamily="2" charset="-79"/>
                <a:cs typeface="Aharoni" pitchFamily="2" charset="-79"/>
              </a:rPr>
              <a:t>L’architecte</a:t>
            </a:r>
            <a:br>
              <a:rPr lang="fr-FR" sz="2800" dirty="0" smtClean="0">
                <a:latin typeface="Aharoni" pitchFamily="2" charset="-79"/>
                <a:cs typeface="Aharoni" pitchFamily="2" charset="-79"/>
              </a:rPr>
            </a:br>
            <a:endParaRPr lang="fr-FR" sz="28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" name="Image 2" descr="IMG_17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381000"/>
            <a:ext cx="5868144" cy="3912096"/>
          </a:xfrm>
          <a:prstGeom prst="rect">
            <a:avLst/>
          </a:prstGeom>
        </p:spPr>
      </p:pic>
      <p:pic>
        <p:nvPicPr>
          <p:cNvPr id="6" name="Image 5" descr="IMG_1697.jpg"/>
          <p:cNvPicPr>
            <a:picLocks noChangeAspect="1"/>
          </p:cNvPicPr>
          <p:nvPr/>
        </p:nvPicPr>
        <p:blipFill>
          <a:blip r:embed="rId3" cstate="print"/>
          <a:srcRect l="18500" t="22832" r="42125"/>
          <a:stretch>
            <a:fillRect/>
          </a:stretch>
        </p:blipFill>
        <p:spPr>
          <a:xfrm>
            <a:off x="323528" y="1916833"/>
            <a:ext cx="2952328" cy="3857431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push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1831.jpg"/>
          <p:cNvPicPr>
            <a:picLocks noChangeAspect="1"/>
          </p:cNvPicPr>
          <p:nvPr/>
        </p:nvPicPr>
        <p:blipFill>
          <a:blip r:embed="rId2" cstate="print"/>
          <a:srcRect r="34155" b="30000"/>
          <a:stretch>
            <a:fillRect/>
          </a:stretch>
        </p:blipFill>
        <p:spPr>
          <a:xfrm>
            <a:off x="5580112" y="0"/>
            <a:ext cx="3352828" cy="2376264"/>
          </a:xfrm>
          <a:prstGeom prst="rect">
            <a:avLst/>
          </a:prstGeom>
        </p:spPr>
      </p:pic>
      <p:pic>
        <p:nvPicPr>
          <p:cNvPr id="2" name="Image 1" descr="IMG_18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51512" cy="3501008"/>
          </a:xfrm>
          <a:prstGeom prst="rect">
            <a:avLst/>
          </a:prstGeom>
        </p:spPr>
      </p:pic>
      <p:pic>
        <p:nvPicPr>
          <p:cNvPr id="3" name="Image 2" descr="IMG_18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2308" y="2276872"/>
            <a:ext cx="6871692" cy="4581128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1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2936"/>
            <a:ext cx="4932040" cy="3288027"/>
          </a:xfrm>
          <a:prstGeom prst="rect">
            <a:avLst/>
          </a:prstGeom>
          <a:ln w="28575">
            <a:solidFill>
              <a:srgbClr val="FFCC66"/>
            </a:solidFill>
          </a:ln>
          <a:effectLst>
            <a:softEdge rad="31750"/>
          </a:effectLst>
        </p:spPr>
      </p:pic>
      <p:sp>
        <p:nvSpPr>
          <p:cNvPr id="4" name="ZoneTexte 3"/>
          <p:cNvSpPr txBox="1"/>
          <p:nvPr/>
        </p:nvSpPr>
        <p:spPr>
          <a:xfrm>
            <a:off x="179512" y="12687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Septembre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2016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Image 4" descr="IMG_17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"/>
            <a:ext cx="4499992" cy="299999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ZoneTexte 5"/>
          <p:cNvSpPr txBox="1"/>
          <p:nvPr/>
        </p:nvSpPr>
        <p:spPr>
          <a:xfrm>
            <a:off x="2771800" y="116632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Ouverture de la boulangerie</a:t>
            </a:r>
            <a:endParaRPr lang="fr-FR" sz="2000" dirty="0">
              <a:solidFill>
                <a:srgbClr val="D22E80"/>
              </a:solidFill>
              <a:latin typeface="Aharoni" pitchFamily="2" charset="-79"/>
              <a:cs typeface="Aharoni" pitchFamily="2" charset="-79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2843808" y="836712"/>
            <a:ext cx="1800200" cy="0"/>
          </a:xfrm>
          <a:prstGeom prst="line">
            <a:avLst/>
          </a:prstGeom>
          <a:ln w="19050" cmpd="dbl">
            <a:solidFill>
              <a:srgbClr val="D22E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95536" y="28529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Placos</a:t>
            </a:r>
            <a:r>
              <a:rPr lang="fr-FR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 posés</a:t>
            </a:r>
            <a:endParaRPr lang="fr-FR" dirty="0">
              <a:solidFill>
                <a:srgbClr val="D22E8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" name="Image 1" descr="IMG_18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233936"/>
            <a:ext cx="4860032" cy="3240021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med" advClick="0" advTm="8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18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764704"/>
            <a:ext cx="8424936" cy="561662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1520" y="18864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514B25"/>
                </a:solidFill>
                <a:latin typeface="Aharoni" pitchFamily="2" charset="-79"/>
                <a:cs typeface="Aharoni" pitchFamily="2" charset="-79"/>
              </a:rPr>
              <a:t>Mi-Octobre</a:t>
            </a:r>
            <a:r>
              <a:rPr lang="fr-FR" sz="2400" dirty="0" smtClean="0">
                <a:solidFill>
                  <a:srgbClr val="514B25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fr-FR" sz="3600" dirty="0" smtClean="0">
                <a:solidFill>
                  <a:srgbClr val="514B25"/>
                </a:solidFill>
                <a:latin typeface="Aharoni" pitchFamily="2" charset="-79"/>
                <a:cs typeface="Aharoni" pitchFamily="2" charset="-79"/>
              </a:rPr>
              <a:t>2016</a:t>
            </a:r>
            <a:endParaRPr lang="fr-FR" sz="3600" dirty="0">
              <a:solidFill>
                <a:srgbClr val="514B25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5576" y="1556792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D22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Pose</a:t>
            </a:r>
          </a:p>
          <a:p>
            <a:r>
              <a:rPr lang="fr-FR" sz="2400" dirty="0" smtClean="0">
                <a:solidFill>
                  <a:srgbClr val="D22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de la signalétique</a:t>
            </a:r>
            <a:endParaRPr lang="fr-FR" sz="2400" dirty="0">
              <a:solidFill>
                <a:srgbClr val="D22E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6000">
    <p:checke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22 Octobre : inauguration des appartements et de la boulangerie</a:t>
            </a:r>
            <a:endParaRPr lang="fr-FR" dirty="0"/>
          </a:p>
        </p:txBody>
      </p:sp>
      <p:pic>
        <p:nvPicPr>
          <p:cNvPr id="3" name="Image 2" descr="DSC_0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476672"/>
            <a:ext cx="4391980" cy="2927987"/>
          </a:xfrm>
          <a:prstGeom prst="rect">
            <a:avLst/>
          </a:prstGeom>
        </p:spPr>
      </p:pic>
      <p:pic>
        <p:nvPicPr>
          <p:cNvPr id="5" name="Image 4" descr="DSC_0662.JPG"/>
          <p:cNvPicPr>
            <a:picLocks noChangeAspect="1"/>
          </p:cNvPicPr>
          <p:nvPr/>
        </p:nvPicPr>
        <p:blipFill>
          <a:blip r:embed="rId3" cstate="print"/>
          <a:srcRect t="12398"/>
          <a:stretch>
            <a:fillRect/>
          </a:stretch>
        </p:blipFill>
        <p:spPr>
          <a:xfrm>
            <a:off x="0" y="1340768"/>
            <a:ext cx="4355976" cy="2543944"/>
          </a:xfrm>
          <a:prstGeom prst="rect">
            <a:avLst/>
          </a:prstGeom>
        </p:spPr>
      </p:pic>
      <p:pic>
        <p:nvPicPr>
          <p:cNvPr id="6" name="Image 5" descr="DSC_06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858005"/>
            <a:ext cx="4499992" cy="2999995"/>
          </a:xfrm>
          <a:prstGeom prst="rect">
            <a:avLst/>
          </a:prstGeom>
        </p:spPr>
      </p:pic>
      <p:pic>
        <p:nvPicPr>
          <p:cNvPr id="7" name="Image 6" descr="DSC_06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46036"/>
            <a:ext cx="4067944" cy="2711963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checke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873.jpg"/>
          <p:cNvPicPr>
            <a:picLocks noChangeAspect="1"/>
          </p:cNvPicPr>
          <p:nvPr/>
        </p:nvPicPr>
        <p:blipFill>
          <a:blip r:embed="rId2" cstate="print"/>
          <a:srcRect l="14014"/>
          <a:stretch>
            <a:fillRect/>
          </a:stretch>
        </p:blipFill>
        <p:spPr>
          <a:xfrm>
            <a:off x="4283968" y="0"/>
            <a:ext cx="4860032" cy="376808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908720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514B25"/>
                </a:solidFill>
                <a:latin typeface="Aharoni" pitchFamily="2" charset="-79"/>
                <a:cs typeface="Aharoni" pitchFamily="2" charset="-79"/>
              </a:rPr>
              <a:t>Octobre </a:t>
            </a:r>
            <a:r>
              <a:rPr lang="fr-FR" sz="3600" dirty="0" smtClean="0">
                <a:solidFill>
                  <a:srgbClr val="514B25"/>
                </a:solidFill>
                <a:latin typeface="Aharoni" pitchFamily="2" charset="-79"/>
                <a:cs typeface="Aharoni" pitchFamily="2" charset="-79"/>
              </a:rPr>
              <a:t>2016 : </a:t>
            </a:r>
            <a:r>
              <a:rPr lang="fr-FR" sz="2400" dirty="0" smtClean="0">
                <a:solidFill>
                  <a:srgbClr val="514B25"/>
                </a:solidFill>
                <a:latin typeface="Aharoni" pitchFamily="2" charset="-79"/>
                <a:cs typeface="Aharoni" pitchFamily="2" charset="-79"/>
              </a:rPr>
              <a:t>pose des sols </a:t>
            </a:r>
            <a:r>
              <a:rPr lang="fr-FR" sz="2400" dirty="0" err="1" smtClean="0">
                <a:solidFill>
                  <a:srgbClr val="514B25"/>
                </a:solidFill>
                <a:latin typeface="Aharoni" pitchFamily="2" charset="-79"/>
                <a:cs typeface="Aharoni" pitchFamily="2" charset="-79"/>
              </a:rPr>
              <a:t>vinyls</a:t>
            </a:r>
            <a:r>
              <a:rPr lang="fr-FR" sz="2400" dirty="0" smtClean="0">
                <a:solidFill>
                  <a:srgbClr val="514B25"/>
                </a:solidFill>
                <a:latin typeface="Aharoni" pitchFamily="2" charset="-79"/>
                <a:cs typeface="Aharoni" pitchFamily="2" charset="-79"/>
              </a:rPr>
              <a:t> et carrelage, Peinture des murs</a:t>
            </a:r>
            <a:endParaRPr lang="fr-FR" sz="2400" dirty="0">
              <a:solidFill>
                <a:srgbClr val="514B25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Image 3" descr="IMG_18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501008"/>
            <a:ext cx="2045974" cy="3068960"/>
          </a:xfrm>
          <a:prstGeom prst="rect">
            <a:avLst/>
          </a:prstGeom>
        </p:spPr>
      </p:pic>
      <p:pic>
        <p:nvPicPr>
          <p:cNvPr id="5" name="Image 4" descr="IMG_19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8452" y="3140968"/>
            <a:ext cx="5575548" cy="3717032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188640"/>
            <a:ext cx="2536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Fin Octobre 2016 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 descr="IMG_19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8028384" cy="5352256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cover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1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5544108" cy="369607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580112" y="404664"/>
            <a:ext cx="2987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D22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AVANT…</a:t>
            </a:r>
            <a:endParaRPr lang="fr-FR" sz="2400" dirty="0">
              <a:solidFill>
                <a:srgbClr val="D22E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" name="Image 5" descr="IMG_19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428" y="2996952"/>
            <a:ext cx="5791572" cy="386104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907704" y="465313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D22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APRES…</a:t>
            </a:r>
            <a:endParaRPr lang="fr-FR" sz="2400" dirty="0">
              <a:solidFill>
                <a:srgbClr val="D22E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cxnSp>
        <p:nvCxnSpPr>
          <p:cNvPr id="9" name="Connecteur droit 8"/>
          <p:cNvCxnSpPr/>
          <p:nvPr/>
        </p:nvCxnSpPr>
        <p:spPr>
          <a:xfrm flipH="1">
            <a:off x="5580112" y="980728"/>
            <a:ext cx="2952328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77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>
            <a:off x="395536" y="5157192"/>
            <a:ext cx="2952328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77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8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Automne 2015</a:t>
            </a:r>
            <a:r>
              <a:rPr lang="fr-FR" sz="3200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3200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3200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Elaguer, démonter, vider, nettoyer</a:t>
            </a:r>
            <a:endParaRPr lang="fr-FR" sz="3200" dirty="0">
              <a:solidFill>
                <a:srgbClr val="D22E8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Image 3" descr="DSC_00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16832"/>
            <a:ext cx="3006080" cy="4509120"/>
          </a:xfrm>
          <a:prstGeom prst="rect">
            <a:avLst/>
          </a:prstGeom>
        </p:spPr>
      </p:pic>
      <p:pic>
        <p:nvPicPr>
          <p:cNvPr id="5" name="Image 4" descr="DSC_00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8781" y="1628800"/>
            <a:ext cx="5508611" cy="367240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148064" y="5733256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haroni" pitchFamily="2" charset="-79"/>
                <a:cs typeface="Aharoni" pitchFamily="2" charset="-79"/>
              </a:rPr>
              <a:t>Par les conseillers et des bénévoles.</a:t>
            </a:r>
            <a:endParaRPr lang="fr-FR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7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116632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514B25"/>
                </a:solidFill>
                <a:latin typeface="Aharoni" pitchFamily="2" charset="-79"/>
                <a:cs typeface="Aharoni" pitchFamily="2" charset="-79"/>
              </a:rPr>
              <a:t>Les extérieurs : Cheminement vers le parking terrassé et escaliers carrelés</a:t>
            </a:r>
            <a:endParaRPr lang="fr-FR" sz="2400" dirty="0">
              <a:solidFill>
                <a:srgbClr val="514B25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" name="Image 2" descr="IMG_18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3024336" cy="45365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Image 3" descr="IMG_18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048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Image 4" descr="IMG_1883.jpg"/>
          <p:cNvPicPr>
            <a:picLocks noChangeAspect="1"/>
          </p:cNvPicPr>
          <p:nvPr/>
        </p:nvPicPr>
        <p:blipFill>
          <a:blip r:embed="rId4" cstate="print"/>
          <a:srcRect l="5715"/>
          <a:stretch>
            <a:fillRect/>
          </a:stretch>
        </p:blipFill>
        <p:spPr>
          <a:xfrm>
            <a:off x="3275856" y="3014277"/>
            <a:ext cx="5436096" cy="3843723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med" advClick="0" advTm="7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9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7724" y="0"/>
            <a:ext cx="7056276" cy="47041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18864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L’espace agence postale</a:t>
            </a:r>
            <a:endParaRPr lang="fr-FR" sz="2400" dirty="0">
              <a:solidFill>
                <a:srgbClr val="D22E8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Image 3" descr="IMG_1999.jpg"/>
          <p:cNvPicPr>
            <a:picLocks noChangeAspect="1"/>
          </p:cNvPicPr>
          <p:nvPr/>
        </p:nvPicPr>
        <p:blipFill>
          <a:blip r:embed="rId3" cstate="print"/>
          <a:srcRect t="4286" b="12857"/>
          <a:stretch>
            <a:fillRect/>
          </a:stretch>
        </p:blipFill>
        <p:spPr>
          <a:xfrm>
            <a:off x="0" y="2492896"/>
            <a:ext cx="3360373" cy="4176464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cover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19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2256251" cy="338437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116632"/>
            <a:ext cx="4211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D22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15</a:t>
            </a:r>
            <a:r>
              <a:rPr lang="fr-FR" sz="2400" dirty="0" smtClean="0">
                <a:solidFill>
                  <a:srgbClr val="D22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Décembre </a:t>
            </a:r>
            <a:r>
              <a:rPr lang="fr-FR" sz="3200" dirty="0" smtClean="0">
                <a:solidFill>
                  <a:srgbClr val="D22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2016 </a:t>
            </a:r>
            <a:r>
              <a:rPr lang="fr-FR" sz="2400" dirty="0" smtClean="0">
                <a:solidFill>
                  <a:srgbClr val="D22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: déplacement du coffre-fort de l’agence postale</a:t>
            </a:r>
            <a:endParaRPr lang="fr-FR" sz="2400" dirty="0">
              <a:solidFill>
                <a:srgbClr val="D22E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Image 4" descr="IMG_19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7964" y="0"/>
            <a:ext cx="4896036" cy="3264024"/>
          </a:xfrm>
          <a:prstGeom prst="rect">
            <a:avLst/>
          </a:prstGeom>
        </p:spPr>
      </p:pic>
      <p:pic>
        <p:nvPicPr>
          <p:cNvPr id="6" name="Image 5" descr="IMG_19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3717032"/>
            <a:ext cx="4248472" cy="2832315"/>
          </a:xfrm>
          <a:prstGeom prst="rect">
            <a:avLst/>
          </a:prstGeom>
        </p:spPr>
      </p:pic>
      <p:pic>
        <p:nvPicPr>
          <p:cNvPr id="7" name="Image 6" descr="IMG_1994.jpg"/>
          <p:cNvPicPr>
            <a:picLocks noChangeAspect="1"/>
          </p:cNvPicPr>
          <p:nvPr/>
        </p:nvPicPr>
        <p:blipFill>
          <a:blip r:embed="rId5" cstate="print"/>
          <a:srcRect t="9325" b="6751"/>
          <a:stretch>
            <a:fillRect/>
          </a:stretch>
        </p:blipFill>
        <p:spPr>
          <a:xfrm>
            <a:off x="6569968" y="3356992"/>
            <a:ext cx="2574032" cy="324036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G_2027.jpg"/>
          <p:cNvPicPr>
            <a:picLocks noChangeAspect="1"/>
          </p:cNvPicPr>
          <p:nvPr/>
        </p:nvPicPr>
        <p:blipFill>
          <a:blip r:embed="rId2" cstate="print"/>
          <a:srcRect t="24806"/>
          <a:stretch>
            <a:fillRect/>
          </a:stretch>
        </p:blipFill>
        <p:spPr>
          <a:xfrm>
            <a:off x="683568" y="3248792"/>
            <a:ext cx="7199784" cy="360920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ZoneTexte 1"/>
          <p:cNvSpPr txBox="1"/>
          <p:nvPr/>
        </p:nvSpPr>
        <p:spPr>
          <a:xfrm>
            <a:off x="4788024" y="0"/>
            <a:ext cx="435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Janvier/Mars 2017 :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Réception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et  mis en place des matériels dans la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médiagora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" name="Image 2" descr="IMG_2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16016" cy="314401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Image 3" descr="IMG_2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980728"/>
            <a:ext cx="4283968" cy="285597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7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84984"/>
            <a:ext cx="5184576" cy="3456384"/>
          </a:xfrm>
          <a:prstGeom prst="rect">
            <a:avLst/>
          </a:prstGeom>
        </p:spPr>
      </p:pic>
      <p:pic>
        <p:nvPicPr>
          <p:cNvPr id="2" name="Image 1" descr="IMG_2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0"/>
            <a:ext cx="4788024" cy="3192016"/>
          </a:xfrm>
          <a:prstGeom prst="rect">
            <a:avLst/>
          </a:prstGeom>
        </p:spPr>
      </p:pic>
      <p:pic>
        <p:nvPicPr>
          <p:cNvPr id="4" name="Image 3" descr="IMG_2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88640"/>
            <a:ext cx="4139952" cy="2759968"/>
          </a:xfrm>
          <a:prstGeom prst="rect">
            <a:avLst/>
          </a:prstGeom>
        </p:spPr>
      </p:pic>
      <p:pic>
        <p:nvPicPr>
          <p:cNvPr id="5" name="Image 4" descr="IMG_20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3717032"/>
            <a:ext cx="3635896" cy="2423931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668344" y="5589240"/>
            <a:ext cx="147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514B25"/>
                </a:solidFill>
                <a:latin typeface="Aharoni" pitchFamily="2" charset="-79"/>
                <a:cs typeface="Aharoni" pitchFamily="2" charset="-79"/>
              </a:rPr>
              <a:t>FIN</a:t>
            </a:r>
            <a:endParaRPr lang="fr-FR" sz="2800" dirty="0">
              <a:solidFill>
                <a:srgbClr val="514B25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Image 4" descr="IMG_07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83968" cy="3212976"/>
          </a:xfrm>
          <a:prstGeom prst="rect">
            <a:avLst/>
          </a:prstGeom>
        </p:spPr>
      </p:pic>
      <p:pic>
        <p:nvPicPr>
          <p:cNvPr id="6" name="Image 5" descr="IMG_18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429000"/>
            <a:ext cx="4932040" cy="3288027"/>
          </a:xfrm>
          <a:prstGeom prst="rect">
            <a:avLst/>
          </a:prstGeom>
        </p:spPr>
      </p:pic>
      <p:pic>
        <p:nvPicPr>
          <p:cNvPr id="7" name="Image 6" descr="IMG_16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13042"/>
            <a:ext cx="3995936" cy="2663957"/>
          </a:xfrm>
          <a:prstGeom prst="rect">
            <a:avLst/>
          </a:prstGeom>
        </p:spPr>
      </p:pic>
      <p:pic>
        <p:nvPicPr>
          <p:cNvPr id="9" name="Image 8" descr="DSC_00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-1"/>
            <a:ext cx="4176464" cy="278430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9512" y="0"/>
            <a:ext cx="2987824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D22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AVANT…</a:t>
            </a:r>
            <a:endParaRPr lang="fr-FR" sz="2400" dirty="0">
              <a:solidFill>
                <a:srgbClr val="D22E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3356992"/>
            <a:ext cx="2987824" cy="461665"/>
          </a:xfrm>
          <a:prstGeom prst="rect">
            <a:avLst/>
          </a:prstGeom>
          <a:noFill/>
          <a:ln w="19050">
            <a:solidFill>
              <a:srgbClr val="514B25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D22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APRES…</a:t>
            </a:r>
            <a:endParaRPr lang="fr-FR" sz="2400" dirty="0">
              <a:solidFill>
                <a:srgbClr val="D22E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8000">
    <p:cover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9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2080" cy="3528054"/>
          </a:xfrm>
          <a:prstGeom prst="rect">
            <a:avLst/>
          </a:prstGeom>
        </p:spPr>
      </p:pic>
      <p:pic>
        <p:nvPicPr>
          <p:cNvPr id="3" name="Image 2" descr="IMG_1854.jpg"/>
          <p:cNvPicPr>
            <a:picLocks noChangeAspect="1"/>
          </p:cNvPicPr>
          <p:nvPr/>
        </p:nvPicPr>
        <p:blipFill>
          <a:blip r:embed="rId3" cstate="print"/>
          <a:srcRect l="34250" t="16537" r="19288" b="30757"/>
          <a:stretch>
            <a:fillRect/>
          </a:stretch>
        </p:blipFill>
        <p:spPr>
          <a:xfrm>
            <a:off x="3951907" y="2996952"/>
            <a:ext cx="5105409" cy="386104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292080" y="116632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D22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2015</a:t>
            </a:r>
            <a:endParaRPr lang="fr-FR" sz="3600" dirty="0">
              <a:solidFill>
                <a:srgbClr val="D22E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5220072" y="692696"/>
            <a:ext cx="2952328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77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971600" y="6381328"/>
            <a:ext cx="2952328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77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843808" y="573325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D22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2016</a:t>
            </a:r>
            <a:endParaRPr lang="fr-FR" sz="3600" b="1" dirty="0">
              <a:solidFill>
                <a:srgbClr val="D22E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10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3672408" cy="5508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 descr="DSC_05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1" y="116632"/>
            <a:ext cx="486054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 descr="DSC_05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708920"/>
            <a:ext cx="273630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5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1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3628" y="1628800"/>
            <a:ext cx="7560840" cy="504056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 descr="DSC_05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0"/>
            <a:ext cx="7022592" cy="4681728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8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1350.jpg"/>
          <p:cNvPicPr>
            <a:picLocks noChangeAspect="1"/>
          </p:cNvPicPr>
          <p:nvPr/>
        </p:nvPicPr>
        <p:blipFill>
          <a:blip r:embed="rId2" cstate="print"/>
          <a:srcRect b="6006"/>
          <a:stretch>
            <a:fillRect/>
          </a:stretch>
        </p:blipFill>
        <p:spPr>
          <a:xfrm>
            <a:off x="1" y="3501009"/>
            <a:ext cx="4711452" cy="2952328"/>
          </a:xfrm>
          <a:prstGeom prst="rect">
            <a:avLst/>
          </a:prstGeom>
        </p:spPr>
      </p:pic>
      <p:pic>
        <p:nvPicPr>
          <p:cNvPr id="4" name="Image 3" descr="IMG_1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5148064" cy="3432043"/>
          </a:xfrm>
          <a:prstGeom prst="rect">
            <a:avLst/>
          </a:prstGeom>
        </p:spPr>
      </p:pic>
      <p:pic>
        <p:nvPicPr>
          <p:cNvPr id="5" name="Image 4" descr="IMG_1356.jpg"/>
          <p:cNvPicPr>
            <a:picLocks noChangeAspect="1"/>
          </p:cNvPicPr>
          <p:nvPr/>
        </p:nvPicPr>
        <p:blipFill>
          <a:blip r:embed="rId4" cstate="print"/>
          <a:srcRect l="8265" r="4121"/>
          <a:stretch>
            <a:fillRect/>
          </a:stretch>
        </p:blipFill>
        <p:spPr>
          <a:xfrm>
            <a:off x="5327576" y="332656"/>
            <a:ext cx="3816424" cy="2903984"/>
          </a:xfrm>
          <a:prstGeom prst="rect">
            <a:avLst/>
          </a:prstGeom>
        </p:spPr>
      </p:pic>
      <p:pic>
        <p:nvPicPr>
          <p:cNvPr id="6" name="Image 5" descr="IMG_13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6584" y="3501009"/>
            <a:ext cx="4387416" cy="292494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835696" y="285293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Février 2016 – Pignon Nord</a:t>
            </a:r>
            <a:endParaRPr lang="fr-FR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7000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MG_1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3595" y="980728"/>
            <a:ext cx="7452320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1" descr="IMG_13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1"/>
            <a:ext cx="4499992" cy="2999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 descr="IMG_13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620688"/>
            <a:ext cx="4572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0" y="188640"/>
            <a:ext cx="6156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Février/Mars </a:t>
            </a:r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2016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: Extension du bâtiment au Nord pour accueillir l’espace de l’actuel </a:t>
            </a:r>
            <a:r>
              <a:rPr lang="fr-FR" dirty="0" err="1" smtClean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Médiagora</a:t>
            </a:r>
            <a:endParaRPr lang="fr-FR" dirty="0">
              <a:solidFill>
                <a:schemeClr val="accent5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9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" presetClass="exit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14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412776"/>
            <a:ext cx="5791572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179512" y="332657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haroni" pitchFamily="2" charset="-79"/>
              </a:rPr>
              <a:t>Côté cour : ouverture du mur vers le parking</a:t>
            </a:r>
            <a:endParaRPr lang="fr-F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Aharoni" pitchFamily="2" charset="-79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251520" y="1124744"/>
            <a:ext cx="4824536" cy="0"/>
          </a:xfrm>
          <a:prstGeom prst="line">
            <a:avLst/>
          </a:prstGeom>
          <a:ln w="44450">
            <a:solidFill>
              <a:srgbClr val="D22E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IMG_14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9" y="684077"/>
            <a:ext cx="3419873" cy="5129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ZoneTexte 12"/>
          <p:cNvSpPr txBox="1"/>
          <p:nvPr/>
        </p:nvSpPr>
        <p:spPr>
          <a:xfrm>
            <a:off x="5903640" y="566124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haroni" pitchFamily="2" charset="-79"/>
                <a:cs typeface="Aharoni" pitchFamily="2" charset="-79"/>
              </a:rPr>
              <a:t>Création d’un escalier vers le parking</a:t>
            </a:r>
            <a:endParaRPr lang="fr-FR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6000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1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7297" y="260648"/>
            <a:ext cx="615668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251520" y="332657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Côté boulangerie</a:t>
            </a:r>
          </a:p>
          <a:p>
            <a:r>
              <a:rPr lang="fr-FR" sz="2000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Rehausser les sols</a:t>
            </a:r>
          </a:p>
          <a:p>
            <a:r>
              <a:rPr lang="fr-FR" sz="2000" dirty="0" smtClean="0">
                <a:solidFill>
                  <a:srgbClr val="D22E80"/>
                </a:solidFill>
                <a:latin typeface="Aharoni" pitchFamily="2" charset="-79"/>
                <a:cs typeface="Aharoni" pitchFamily="2" charset="-79"/>
              </a:rPr>
              <a:t>Redécouper l’espace</a:t>
            </a:r>
            <a:endParaRPr lang="fr-FR" sz="2000" dirty="0">
              <a:solidFill>
                <a:srgbClr val="D22E80"/>
              </a:solidFill>
              <a:latin typeface="Aharoni" pitchFamily="2" charset="-79"/>
              <a:cs typeface="Aharoni" pitchFamily="2" charset="-79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251520" y="1484784"/>
            <a:ext cx="2592288" cy="0"/>
          </a:xfrm>
          <a:prstGeom prst="line">
            <a:avLst/>
          </a:prstGeom>
          <a:ln w="444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5000">
    <p:randomBa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nderie">
  <a:themeElements>
    <a:clrScheme name="Fonderi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nderie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nder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568</TotalTime>
  <Words>260</Words>
  <Application>Microsoft Office PowerPoint</Application>
  <PresentationFormat>Affichage à l'écran (4:3)</PresentationFormat>
  <Paragraphs>48</Paragraphs>
  <Slides>36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Fonderie</vt:lpstr>
      <vt:lpstr>MEDIAGORA Saint Julien de Civry</vt:lpstr>
      <vt:lpstr>Diapositive 2</vt:lpstr>
      <vt:lpstr>Automne 2015 Elaguer, démonter, vider, nettoyer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L’architecte 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</vt:vector>
  </TitlesOfParts>
  <Company>lycée claudel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pilloux</dc:creator>
  <cp:lastModifiedBy>pilloux</cp:lastModifiedBy>
  <cp:revision>60</cp:revision>
  <dcterms:created xsi:type="dcterms:W3CDTF">2017-03-01T17:30:03Z</dcterms:created>
  <dcterms:modified xsi:type="dcterms:W3CDTF">2017-03-15T18:40:38Z</dcterms:modified>
</cp:coreProperties>
</file>